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8" r:id="rId2"/>
  </p:sldMasterIdLst>
  <p:sldIdLst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33C10-13A4-E452-D422-E091EACBC9F5}" v="1" dt="2020-10-05T13:28:05.816"/>
    <p1510:client id="{8DC60E59-2E4D-BC4A-A31F-7B82E19E83C5}" v="6" dt="2020-10-05T14:57:46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53" y="1484540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53" y="3068666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853" y="6245226"/>
            <a:ext cx="11328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111" name="Picture 15" descr="DarkPurpl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"/>
            <a:ext cx="12192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5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646C90-35F1-42D0-92EE-289D67F762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83" y="1709778"/>
            <a:ext cx="10515600" cy="2852738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83" y="458974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4158" indent="0">
              <a:buNone/>
              <a:defRPr sz="2000"/>
            </a:lvl2pPr>
            <a:lvl3pPr marL="908293" indent="0">
              <a:buNone/>
              <a:defRPr sz="1800"/>
            </a:lvl3pPr>
            <a:lvl4pPr marL="1362439" indent="0">
              <a:buNone/>
              <a:defRPr sz="1600"/>
            </a:lvl4pPr>
            <a:lvl5pPr marL="1816588" indent="0">
              <a:buNone/>
              <a:defRPr sz="1600"/>
            </a:lvl5pPr>
            <a:lvl6pPr marL="2270744" indent="0">
              <a:buNone/>
              <a:defRPr sz="1600"/>
            </a:lvl6pPr>
            <a:lvl7pPr marL="2724891" indent="0">
              <a:buNone/>
              <a:defRPr sz="1600"/>
            </a:lvl7pPr>
            <a:lvl8pPr marL="3179025" indent="0">
              <a:buNone/>
              <a:defRPr sz="1600"/>
            </a:lvl8pPr>
            <a:lvl9pPr marL="363318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F72A3A-275C-437F-A62D-DCD4A48257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99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96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60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6DB7E6-BE69-4185-BDB7-273D6D9F14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61" y="365130"/>
            <a:ext cx="10515600" cy="1325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59" y="1681211"/>
            <a:ext cx="5158316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59" y="2505265"/>
            <a:ext cx="5158316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681211"/>
            <a:ext cx="518371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2505265"/>
            <a:ext cx="518371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232D03-8CF9-45A1-B09C-4B7A46F665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6B21D-F13B-4F69-BF7C-7810580230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582523-36F1-419F-852C-411ABB043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5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852E14-DE4D-48F0-B25E-9739953F7B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4158" indent="0">
              <a:buNone/>
              <a:defRPr sz="2800"/>
            </a:lvl2pPr>
            <a:lvl3pPr marL="908293" indent="0">
              <a:buNone/>
              <a:defRPr sz="2400"/>
            </a:lvl3pPr>
            <a:lvl4pPr marL="1362439" indent="0">
              <a:buNone/>
              <a:defRPr sz="2000"/>
            </a:lvl4pPr>
            <a:lvl5pPr marL="1816588" indent="0">
              <a:buNone/>
              <a:defRPr sz="2000"/>
            </a:lvl5pPr>
            <a:lvl6pPr marL="2270744" indent="0">
              <a:buNone/>
              <a:defRPr sz="2000"/>
            </a:lvl6pPr>
            <a:lvl7pPr marL="2724891" indent="0">
              <a:buNone/>
              <a:defRPr sz="2000"/>
            </a:lvl7pPr>
            <a:lvl8pPr marL="3179025" indent="0">
              <a:buNone/>
              <a:defRPr sz="2000"/>
            </a:lvl8pPr>
            <a:lvl9pPr marL="363318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91A9D9-C7DE-4E7C-9D83-D95F3384A2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6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F83ED3-C7E9-4B8A-9B2B-17173D0546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3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441" y="908071"/>
            <a:ext cx="2829983" cy="5257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91" y="908071"/>
            <a:ext cx="8286752" cy="5257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5FB5EA-CE9B-4A9B-ADE4-A24AFEF992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72" y="908290"/>
            <a:ext cx="11319933" cy="12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72" y="2708543"/>
            <a:ext cx="1131993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329" y="6337300"/>
            <a:ext cx="1344081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fld id="{CA6FF415-958A-42C9-B8D0-90C4AA57D3FF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  <a:pPr defTabSz="90829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87" name="Picture 15" descr="DarkPurple9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2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5pPr>
      <a:lvl6pPr marL="45415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6pPr>
      <a:lvl7pPr marL="908293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7pPr>
      <a:lvl8pPr marL="136243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8pPr>
      <a:lvl9pPr marL="181658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0619" indent="-340619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7996" indent="-283856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5366" indent="-227075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501" indent="-227075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3673" indent="-227075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816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1960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109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257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5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293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439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58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744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891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025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18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0DE38-AFB4-492B-8FAC-A9783D1B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30" y="514287"/>
            <a:ext cx="5837767" cy="577323"/>
          </a:xfrm>
        </p:spPr>
        <p:txBody>
          <a:bodyPr/>
          <a:lstStyle/>
          <a:p>
            <a:r>
              <a:rPr lang="en-US" sz="1600" dirty="0" err="1">
                <a:cs typeface="Arial"/>
              </a:rPr>
              <a:t>Juste</a:t>
            </a:r>
            <a:r>
              <a:rPr lang="en-US" sz="1600" dirty="0">
                <a:cs typeface="Arial"/>
              </a:rPr>
              <a:t> </a:t>
            </a:r>
            <a:r>
              <a:rPr lang="en-US" sz="1600" dirty="0" err="1">
                <a:cs typeface="Arial"/>
              </a:rPr>
              <a:t>Raimbault</a:t>
            </a:r>
            <a:r>
              <a:rPr lang="en-US" sz="1600" dirty="0">
                <a:cs typeface="Arial"/>
              </a:rPr>
              <a:t> (</a:t>
            </a:r>
            <a:r>
              <a:rPr lang="en-US" sz="1600" dirty="0" err="1">
                <a:cs typeface="Arial"/>
              </a:rPr>
              <a:t>j.raimbault@ucl.ac.uk</a:t>
            </a:r>
            <a:r>
              <a:rPr lang="en-US" sz="1600" dirty="0">
                <a:cs typeface="Arial"/>
              </a:rPr>
              <a:t>)</a:t>
            </a:r>
            <a:br>
              <a:rPr lang="en-US" sz="1600" dirty="0">
                <a:cs typeface="Arial"/>
              </a:rPr>
            </a:br>
            <a:r>
              <a:rPr lang="en-US" sz="1600" dirty="0">
                <a:cs typeface="Arial"/>
              </a:rPr>
              <a:t>Research Fellow – Urban Dynamics Lab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DD01AAB-7C7A-4221-8E48-2A005160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57" y="1978061"/>
            <a:ext cx="3080003" cy="1886600"/>
          </a:xfrm>
          <a:prstGeom prst="rect">
            <a:avLst/>
          </a:prstGeom>
        </p:spPr>
      </p:pic>
      <p:pic>
        <p:nvPicPr>
          <p:cNvPr id="6" name="Picture 6" descr="A picture containing photo, food&#10;&#10;Description automatically generated">
            <a:extLst>
              <a:ext uri="{FF2B5EF4-FFF2-40B4-BE49-F238E27FC236}">
                <a16:creationId xmlns:a16="http://schemas.microsoft.com/office/drawing/2014/main" id="{9672D384-D216-446D-A987-8E2CEC352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1" y="3852608"/>
            <a:ext cx="2271832" cy="226700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D3CFA45-0A9F-44F3-B900-6B0E30C8B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702" y="3797300"/>
            <a:ext cx="2692400" cy="2354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AACC2-C79D-4937-BB33-C527E35D70A8}"/>
              </a:ext>
            </a:extLst>
          </p:cNvPr>
          <p:cNvSpPr txBox="1"/>
          <p:nvPr/>
        </p:nvSpPr>
        <p:spPr>
          <a:xfrm>
            <a:off x="246743" y="13933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Evolutionary approach to systems of cities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561BBDE-8490-4A34-8548-EF55A5485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118" y="4345862"/>
            <a:ext cx="2743200" cy="1747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7213D-DB6F-461E-9741-B42AE13D545E}"/>
              </a:ext>
            </a:extLst>
          </p:cNvPr>
          <p:cNvSpPr txBox="1"/>
          <p:nvPr/>
        </p:nvSpPr>
        <p:spPr>
          <a:xfrm>
            <a:off x="197077" y="6196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morphogenesis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FD52A-A2C1-4B13-90FE-19EFD8BC9AF4}"/>
              </a:ext>
            </a:extLst>
          </p:cNvPr>
          <p:cNvSpPr txBox="1"/>
          <p:nvPr/>
        </p:nvSpPr>
        <p:spPr>
          <a:xfrm>
            <a:off x="6141584" y="39583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Methodology</a:t>
            </a:r>
            <a:endParaRPr lang="en-US" b="1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A7868-1A9A-4919-98D8-64291BA5D18E}"/>
              </a:ext>
            </a:extLst>
          </p:cNvPr>
          <p:cNvSpPr txBox="1"/>
          <p:nvPr/>
        </p:nvSpPr>
        <p:spPr>
          <a:xfrm>
            <a:off x="6205675" y="6070917"/>
            <a:ext cx="3251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validation</a:t>
            </a:r>
          </a:p>
          <a:p>
            <a:r>
              <a:rPr lang="en-US" dirty="0">
                <a:cs typeface="Arial"/>
              </a:rPr>
              <a:t>Spatial sensitivity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B5811-055E-494B-9C47-A4EBCEA8670F}"/>
              </a:ext>
            </a:extLst>
          </p:cNvPr>
          <p:cNvSpPr txBox="1"/>
          <p:nvPr/>
        </p:nvSpPr>
        <p:spPr>
          <a:xfrm>
            <a:off x="9322662" y="602545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performance computing</a:t>
            </a: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D7B0A0-742D-4727-8354-DB5F653A4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927" y="5129101"/>
            <a:ext cx="2673596" cy="746097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EB2D9-E9DD-4901-AE86-8E3F79C7A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531" y="4457798"/>
            <a:ext cx="2707670" cy="5499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406F86-AC0F-42F8-9B5B-E7001A41E0A3}"/>
              </a:ext>
            </a:extLst>
          </p:cNvPr>
          <p:cNvSpPr/>
          <p:nvPr/>
        </p:nvSpPr>
        <p:spPr>
          <a:xfrm>
            <a:off x="6067621" y="3945164"/>
            <a:ext cx="5864028" cy="2779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4DB0-55BD-4E5E-984E-047B284A4B47}"/>
              </a:ext>
            </a:extLst>
          </p:cNvPr>
          <p:cNvSpPr txBox="1"/>
          <p:nvPr/>
        </p:nvSpPr>
        <p:spPr>
          <a:xfrm>
            <a:off x="3039222" y="61905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ABMs for sustainability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53099-7DE4-48BF-AA0D-952E1E3466C6}"/>
              </a:ext>
            </a:extLst>
          </p:cNvPr>
          <p:cNvSpPr/>
          <p:nvPr/>
        </p:nvSpPr>
        <p:spPr>
          <a:xfrm>
            <a:off x="148772" y="1168401"/>
            <a:ext cx="5646056" cy="5558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DC9C9-71E0-4878-87A0-D6BFA549FAF2}"/>
              </a:ext>
            </a:extLst>
          </p:cNvPr>
          <p:cNvSpPr txBox="1"/>
          <p:nvPr/>
        </p:nvSpPr>
        <p:spPr>
          <a:xfrm>
            <a:off x="3398384" y="159819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Land-use transport interactions / microsimulation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03528-1573-4DB0-A552-C354770ABA39}"/>
              </a:ext>
            </a:extLst>
          </p:cNvPr>
          <p:cNvSpPr txBox="1"/>
          <p:nvPr/>
        </p:nvSpPr>
        <p:spPr>
          <a:xfrm>
            <a:off x="3450848" y="250567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/>
              <a:t>QUANT</a:t>
            </a:r>
            <a:endParaRPr lang="en-US" i="1" dirty="0">
              <a:cs typeface="Arial"/>
            </a:endParaRPr>
          </a:p>
          <a:p>
            <a:r>
              <a:rPr lang="en-US" i="1" dirty="0">
                <a:cs typeface="Arial"/>
              </a:rPr>
              <a:t>SPENSER</a:t>
            </a:r>
          </a:p>
          <a:p>
            <a:r>
              <a:rPr lang="en-US" i="1" dirty="0" err="1">
                <a:cs typeface="Arial"/>
              </a:rPr>
              <a:t>MATSim</a:t>
            </a:r>
            <a:endParaRPr lang="en-US" i="1" dirty="0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5396E-E0FC-4E65-ADA0-46070BB549EE}"/>
              </a:ext>
            </a:extLst>
          </p:cNvPr>
          <p:cNvSpPr txBox="1"/>
          <p:nvPr/>
        </p:nvSpPr>
        <p:spPr>
          <a:xfrm>
            <a:off x="3751069" y="11710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Urban modeling</a:t>
            </a:r>
            <a:endParaRPr lang="en-US" b="1" dirty="0">
              <a:cs typeface="Arial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95FF7971-4371-4435-82A6-7554288A6D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0173" y="758147"/>
            <a:ext cx="3018971" cy="21050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1FE790-079A-468F-B599-B1D74F55D6DF}"/>
              </a:ext>
            </a:extLst>
          </p:cNvPr>
          <p:cNvSpPr txBox="1"/>
          <p:nvPr/>
        </p:nvSpPr>
        <p:spPr>
          <a:xfrm>
            <a:off x="8978899" y="276678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Citation and semantic networks, patents and innovation</a:t>
            </a:r>
            <a:endParaRPr lang="en-US" dirty="0"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2E552-2216-4926-BDEE-008D633D88EB}"/>
              </a:ext>
            </a:extLst>
          </p:cNvPr>
          <p:cNvSpPr/>
          <p:nvPr/>
        </p:nvSpPr>
        <p:spPr>
          <a:xfrm>
            <a:off x="8635547" y="801460"/>
            <a:ext cx="3301999" cy="2931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4A540-1CE8-432D-8838-7A7EA8E23D35}"/>
              </a:ext>
            </a:extLst>
          </p:cNvPr>
          <p:cNvSpPr txBox="1"/>
          <p:nvPr/>
        </p:nvSpPr>
        <p:spPr>
          <a:xfrm>
            <a:off x="8633279" y="802821"/>
            <a:ext cx="3098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Quantitative epistemology</a:t>
            </a:r>
            <a:endParaRPr lang="en-US" b="1" dirty="0">
              <a:cs typeface="Arial"/>
            </a:endParaRPr>
          </a:p>
        </p:txBody>
      </p:sp>
      <p:pic>
        <p:nvPicPr>
          <p:cNvPr id="30" name="Picture 30" descr="Diagram&#10;&#10;Description automatically generated">
            <a:extLst>
              <a:ext uri="{FF2B5EF4-FFF2-40B4-BE49-F238E27FC236}">
                <a16:creationId xmlns:a16="http://schemas.microsoft.com/office/drawing/2014/main" id="{4E8A877B-24F6-4D50-91E9-2985921840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8189" y="2378098"/>
            <a:ext cx="2750458" cy="14130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B2059E-3119-4BF7-9DA3-873C868229C0}"/>
              </a:ext>
            </a:extLst>
          </p:cNvPr>
          <p:cNvSpPr txBox="1"/>
          <p:nvPr/>
        </p:nvSpPr>
        <p:spPr>
          <a:xfrm>
            <a:off x="5958571" y="158284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Towards integrated multi-scalar urban theories and models</a:t>
            </a:r>
          </a:p>
        </p:txBody>
      </p:sp>
      <p:pic>
        <p:nvPicPr>
          <p:cNvPr id="3" name="Picture 2" descr="A person wearing a pink hat&#10;&#10;Description automatically generated">
            <a:extLst>
              <a:ext uri="{FF2B5EF4-FFF2-40B4-BE49-F238E27FC236}">
                <a16:creationId xmlns:a16="http://schemas.microsoft.com/office/drawing/2014/main" id="{D0A23009-DC5E-2F4A-8C8D-F3C39FEA7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030"/>
            <a:ext cx="1876143" cy="14071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0BC2E5-4C29-424F-A8F3-3C52FED310D1}"/>
              </a:ext>
            </a:extLst>
          </p:cNvPr>
          <p:cNvSpPr/>
          <p:nvPr/>
        </p:nvSpPr>
        <p:spPr>
          <a:xfrm>
            <a:off x="5890587" y="1527484"/>
            <a:ext cx="2636557" cy="22636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FC2F7046-AB0F-CC4A-803C-06647A3FA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5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60"/>
    </mc:Choice>
    <mc:Fallback>
      <p:transition spd="slow" advTm="53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67</Words>
  <Application>Microsoft Macintosh PowerPoint</Application>
  <PresentationFormat>Widescreen</PresentationFormat>
  <Paragraphs>16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Custom Design</vt:lpstr>
      <vt:lpstr>Juste Raimbault (j.raimbault@ucl.ac.uk) Research Fellow – Urban Dynamics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Raimbault, Juste</cp:lastModifiedBy>
  <cp:revision>181</cp:revision>
  <dcterms:created xsi:type="dcterms:W3CDTF">2020-10-02T20:48:46Z</dcterms:created>
  <dcterms:modified xsi:type="dcterms:W3CDTF">2020-10-05T15:01:08Z</dcterms:modified>
</cp:coreProperties>
</file>